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0" r:id="rId2"/>
    <p:sldId id="335" r:id="rId3"/>
    <p:sldId id="337" r:id="rId4"/>
    <p:sldId id="338" r:id="rId5"/>
    <p:sldId id="341" r:id="rId6"/>
    <p:sldId id="352" r:id="rId7"/>
    <p:sldId id="343" r:id="rId8"/>
    <p:sldId id="351" r:id="rId9"/>
    <p:sldId id="344" r:id="rId10"/>
    <p:sldId id="345" r:id="rId11"/>
    <p:sldId id="346" r:id="rId12"/>
    <p:sldId id="342" r:id="rId13"/>
    <p:sldId id="353" r:id="rId14"/>
    <p:sldId id="347" r:id="rId15"/>
    <p:sldId id="349" r:id="rId16"/>
    <p:sldId id="259" r:id="rId1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308" autoAdjust="0"/>
    <p:restoredTop sz="99821" autoAdjust="0"/>
  </p:normalViewPr>
  <p:slideViewPr>
    <p:cSldViewPr>
      <p:cViewPr>
        <p:scale>
          <a:sx n="70" d="100"/>
          <a:sy n="70" d="100"/>
        </p:scale>
        <p:origin x="-185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26" y="-108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0AC19-25BE-4EDB-9A2E-EDD596FE5966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DF3C-BA13-4DFC-A023-4813AD5888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1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A67B4-C794-4464-A104-CC4A0AA39EFB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1F2A0-6F4D-4450-BC99-0961176F50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6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f519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5905500"/>
            <a:ext cx="952500" cy="952500"/>
          </a:xfrm>
          <a:prstGeom prst="rect">
            <a:avLst/>
          </a:prstGeom>
        </p:spPr>
      </p:pic>
      <p:pic>
        <p:nvPicPr>
          <p:cNvPr id="2050" name="Picture 2" descr="C:\Users\Dell\Desktop\z7(1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1"/>
            <a:ext cx="259259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2E89A23-3101-4152-ADF5-F718C82A2002" descr="704dea86-2615-8259-1d57-634f921d83ad@yaho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78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5" name="Picture 4" descr="1f51907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4428" y="0"/>
            <a:ext cx="1018572" cy="914400"/>
          </a:xfrm>
          <a:prstGeom prst="rect">
            <a:avLst/>
          </a:prstGeom>
        </p:spPr>
      </p:pic>
      <p:pic>
        <p:nvPicPr>
          <p:cNvPr id="4098" name="Picture 2" descr="C:\Users\Dell\Desktop\z7(1)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675" y="6048375"/>
            <a:ext cx="2295525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9FBE0D29-E7CA-4FC2-9FF1-36C6E951584F" descr="794be01d-17ce-658b-0d4e-c8deb1d31df4@yaho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30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f51907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5867400"/>
            <a:ext cx="838200" cy="752475"/>
          </a:xfrm>
          <a:prstGeom prst="rect">
            <a:avLst/>
          </a:prstGeom>
        </p:spPr>
      </p:pic>
      <p:pic>
        <p:nvPicPr>
          <p:cNvPr id="3074" name="Picture 2" descr="C:\Users\Dell\Desktop\z7(1)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03604"/>
            <a:ext cx="2667000" cy="105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8D8EE8-F732-4E03-96F3-12C36072C6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-152400"/>
            <a:ext cx="7772400" cy="4800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Pyramid Automation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4800" dirty="0" smtClean="0">
                <a:latin typeface="Palace Script MT" pitchFamily="66" charset="0"/>
              </a:rPr>
              <a:t>Prosperity </a:t>
            </a:r>
            <a:r>
              <a:rPr lang="en-US" sz="5400" b="1" dirty="0" smtClean="0">
                <a:solidFill>
                  <a:srgbClr val="C00000"/>
                </a:solidFill>
                <a:latin typeface="Palace Script MT" pitchFamily="66" charset="0"/>
              </a:rPr>
              <a:t>Through</a:t>
            </a:r>
            <a:r>
              <a:rPr lang="en-US" sz="4800" dirty="0" smtClean="0">
                <a:solidFill>
                  <a:srgbClr val="C00000"/>
                </a:solidFill>
                <a:latin typeface="Palace Script MT" pitchFamily="66" charset="0"/>
              </a:rPr>
              <a:t> </a:t>
            </a:r>
            <a:r>
              <a:rPr lang="en-US" sz="4800" dirty="0" smtClean="0">
                <a:latin typeface="Palace Script MT" pitchFamily="66" charset="0"/>
              </a:rPr>
              <a:t>Technology</a:t>
            </a:r>
            <a:br>
              <a:rPr lang="en-US" sz="4800" dirty="0" smtClean="0">
                <a:latin typeface="Palace Script MT" pitchFamily="66" charset="0"/>
              </a:rPr>
            </a:br>
            <a:endParaRPr lang="en-US" sz="4800" b="1" dirty="0"/>
          </a:p>
        </p:txBody>
      </p:sp>
      <p:sp>
        <p:nvSpPr>
          <p:cNvPr id="10242" name="AutoShape 2" descr="Fauji Fo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4" name="AutoShape 4" descr="Fauji Foo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971800"/>
            <a:ext cx="6781800" cy="80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6000"/>
              </a:lnSpc>
            </a:pPr>
            <a:r>
              <a:rPr lang="sl-SI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Surge Protection Devices</a:t>
            </a:r>
            <a:endParaRPr 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Other Brands Technology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kica-short-circu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372" y="2155033"/>
            <a:ext cx="3462828" cy="3788567"/>
          </a:xfrm>
          <a:prstGeom prst="rect">
            <a:avLst/>
          </a:prstGeom>
        </p:spPr>
      </p:pic>
      <p:pic>
        <p:nvPicPr>
          <p:cNvPr id="4" name="Picture 3" descr="skice-p-mov-fail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7248" y="2784239"/>
            <a:ext cx="4230593" cy="162846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00736" y="2252464"/>
            <a:ext cx="4608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200" b="1" dirty="0" smtClean="0">
                <a:latin typeface="Calibri" pitchFamily="34" charset="0"/>
                <a:cs typeface="Calibri" pitchFamily="34" charset="0"/>
              </a:rPr>
              <a:t>Protection in case of MOV failure</a:t>
            </a:r>
            <a:endParaRPr lang="sl-SI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53072" y="1747837"/>
            <a:ext cx="792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400" b="1" dirty="0" smtClean="0">
                <a:latin typeface="Arial Narrow" pitchFamily="34" charset="0"/>
              </a:rPr>
              <a:t>Iscc</a:t>
            </a:r>
            <a:endParaRPr lang="sl-SI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26" y="1000780"/>
            <a:ext cx="629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BASED ON SHORT CIRCUIT TECHNOLOGY: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TC TECHNOLOGY ACTIVATION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kica-safetec-circu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0263"/>
            <a:ext cx="4057620" cy="3357537"/>
          </a:xfrm>
          <a:prstGeom prst="rect">
            <a:avLst/>
          </a:prstGeom>
        </p:spPr>
      </p:pic>
      <p:pic>
        <p:nvPicPr>
          <p:cNvPr id="4" name="Picture 3" descr="TC-zn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346157"/>
            <a:ext cx="700083" cy="47148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39883" y="3343598"/>
            <a:ext cx="2446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limits</a:t>
            </a:r>
            <a:r>
              <a:rPr lang="sl-SI" sz="2400" b="1" dirty="0" smtClean="0">
                <a:latin typeface="Calibri" pitchFamily="34" charset="0"/>
                <a:cs typeface="Calibri" pitchFamily="34" charset="0"/>
              </a:rPr>
              <a:t> the Iscc</a:t>
            </a:r>
            <a:endParaRPr lang="sl-SI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7010400" cy="609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en-US" sz="2900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Surge protection according to IEC standards</a:t>
            </a:r>
            <a:endParaRPr lang="sl-SI" sz="2900" b="1" dirty="0" smtClean="0">
              <a:solidFill>
                <a:srgbClr val="F5A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 descr="fig-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90600"/>
            <a:ext cx="8610600" cy="514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EFFECTIVE OVERVOLTAGE PROTECTION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82420"/>
            <a:ext cx="6969968" cy="48325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556260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</a:rPr>
              <a:t>AN EXAMPLE OF INCORRECT MOUNTING OF SURGE ARRESTER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Benefits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838200"/>
          <a:ext cx="6400800" cy="533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4882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Comparison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ISKRA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TCG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Technology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solidFill>
                            <a:schemeClr val="tx1"/>
                          </a:solidFill>
                        </a:rPr>
                        <a:t>ABB, Phoenix, DHEN, LEUTRON</a:t>
                      </a:r>
                    </a:p>
                    <a:p>
                      <a:pPr algn="ctr"/>
                      <a:r>
                        <a:rPr lang="en-US" sz="1150" dirty="0" smtClean="0">
                          <a:solidFill>
                            <a:schemeClr val="tx1"/>
                          </a:solidFill>
                        </a:rPr>
                        <a:t>(Solutions</a:t>
                      </a:r>
                      <a:r>
                        <a:rPr lang="en-US" sz="1150" baseline="0" dirty="0" smtClean="0">
                          <a:solidFill>
                            <a:schemeClr val="tx1"/>
                          </a:solidFill>
                        </a:rPr>
                        <a:t> in the Market)</a:t>
                      </a:r>
                      <a:endParaRPr lang="en-US" sz="11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TOV Immunity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Not Available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8829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Disconnection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Controlled Disconnection with physical barrier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Unreliable Disconnection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8829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ARC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Cutting &amp; Limiting ARC Current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 Available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Leakage Current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No Leakage Current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Partial Solution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Back-up Fuse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</a:rPr>
                        <a:t> Needed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Partial Solution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Overload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Function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 Available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6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Thermal Runaway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No Possibility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High Risk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340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Protection Against Ageing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Partial Solution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340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Galvanic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Separation of MOV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Not Available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5340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GDT – Gas Discharge Tube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b="1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</a:rPr>
                        <a:t>(Tube with special gases)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Spark Gap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CONCLUSION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0" y="1948408"/>
            <a:ext cx="8553128" cy="42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Surge protection prevent</a:t>
            </a: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from:</a:t>
            </a:r>
          </a:p>
          <a:p>
            <a:pPr marL="2114550" lvl="4" indent="-285750" algn="just" eaLnBrk="0" hangingPunct="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Loss of communication connections, </a:t>
            </a:r>
          </a:p>
          <a:p>
            <a:pPr marL="2114550" lvl="4" indent="-285750" algn="just" eaLnBrk="0" hangingPunct="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ata</a:t>
            </a: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sl-S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loss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</a:t>
            </a:r>
          </a:p>
          <a:p>
            <a:pPr marL="2114550" lvl="4" indent="-285750" algn="just" eaLnBrk="0" hangingPunct="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Blackout of supply network,</a:t>
            </a:r>
          </a:p>
          <a:p>
            <a:pPr marL="2114550" lvl="4" indent="-285750" algn="just" eaLnBrk="0" hangingPunct="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Complaints of unsatisfied customers,</a:t>
            </a:r>
          </a:p>
          <a:p>
            <a:pPr marL="2114550" lvl="4" indent="-285750" algn="just" eaLnBrk="0" hangingPunct="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Breakdown or damages o</a:t>
            </a: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devices,</a:t>
            </a:r>
          </a:p>
          <a:p>
            <a:pPr marL="2114550" lvl="4" indent="-285750" algn="just" eaLnBrk="0" hangingPunct="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sl-SI" sz="2000" b="1" kern="0" dirty="0">
                <a:latin typeface="Calibri" pitchFamily="34" charset="0"/>
              </a:rPr>
              <a:t>T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urnover</a:t>
            </a: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sl-SI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loss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114550" lvl="4" indent="-285750" algn="just" eaLnBrk="0" hangingPunct="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Stopped production process. </a:t>
            </a:r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0" y="1184920"/>
            <a:ext cx="8496944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Does an investment 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to surge protection pay off?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5A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6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Content Placeholder 3" descr="0914_thank_you_note_with_blue_pen_on_white_background_stock_photo_Slid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Risk Overview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1293840"/>
            <a:ext cx="9144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b="1" dirty="0"/>
          </a:p>
        </p:txBody>
      </p:sp>
      <p:pic>
        <p:nvPicPr>
          <p:cNvPr id="4" name="Picture 3" descr="privatna-his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857" y="1060351"/>
            <a:ext cx="4905143" cy="4730849"/>
          </a:xfrm>
          <a:prstGeom prst="rect">
            <a:avLst/>
          </a:prstGeom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152400" y="1524000"/>
            <a:ext cx="4191000" cy="133312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More than 75% of all overvoltage problems are caused within a facility from equipment.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 25% Issues are due to external Issues, i.e. Lightening and Faults in Transmission Lines.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4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l-SI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Overvoltage </a:t>
            </a:r>
            <a:r>
              <a:rPr lang="en-US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sl-SI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ype</a:t>
            </a:r>
            <a:r>
              <a:rPr lang="en-US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endParaRPr lang="en-US" b="1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4800" y="1066800"/>
            <a:ext cx="8839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l-SI" sz="2400" b="1" dirty="0" err="1" smtClean="0">
                <a:latin typeface="Calibri" pitchFamily="34" charset="0"/>
              </a:rPr>
              <a:t>Surges</a:t>
            </a:r>
            <a:r>
              <a:rPr lang="sl-SI" sz="2400" b="1" dirty="0" smtClean="0">
                <a:latin typeface="Calibri" pitchFamily="34" charset="0"/>
              </a:rPr>
              <a:t>: h</a:t>
            </a:r>
            <a:r>
              <a:rPr lang="en-US" sz="2400" b="1" dirty="0" smtClean="0">
                <a:latin typeface="Calibri" pitchFamily="34" charset="0"/>
              </a:rPr>
              <a:t>igh amplitude, short duration overvoltage</a:t>
            </a:r>
            <a:endParaRPr lang="sl-SI" sz="2400" b="1" dirty="0" smtClean="0"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sl-SI" sz="2400" b="1" dirty="0" smtClean="0">
                <a:latin typeface="Calibri" pitchFamily="34" charset="0"/>
              </a:rPr>
              <a:t>   - </a:t>
            </a:r>
            <a:r>
              <a:rPr lang="en-US" sz="2400" b="1" dirty="0" err="1" smtClean="0">
                <a:latin typeface="Calibri" pitchFamily="34" charset="0"/>
              </a:rPr>
              <a:t>T</a:t>
            </a:r>
            <a:r>
              <a:rPr lang="sl-SI" sz="2400" b="1" dirty="0" smtClean="0">
                <a:latin typeface="Calibri" pitchFamily="34" charset="0"/>
              </a:rPr>
              <a:t>hey cause damage to the equipment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sl-SI" sz="2400" b="1" dirty="0" smtClean="0">
                <a:latin typeface="Calibri" pitchFamily="34" charset="0"/>
              </a:rPr>
              <a:t>Temporary over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sl-SI" sz="2400" b="1" dirty="0" smtClean="0">
                <a:latin typeface="Calibri" pitchFamily="34" charset="0"/>
              </a:rPr>
              <a:t>voltages (TOVs): low amplitude, long duration</a:t>
            </a:r>
          </a:p>
          <a:p>
            <a:pPr marL="0" indent="0">
              <a:buNone/>
              <a:defRPr/>
            </a:pPr>
            <a:r>
              <a:rPr lang="sl-SI" sz="2400" b="1" dirty="0" smtClean="0">
                <a:latin typeface="Calibri" pitchFamily="34" charset="0"/>
              </a:rPr>
              <a:t>  - </a:t>
            </a:r>
            <a:r>
              <a:rPr lang="en-US" sz="2400" b="1" dirty="0" smtClean="0">
                <a:latin typeface="Calibri" pitchFamily="34" charset="0"/>
              </a:rPr>
              <a:t>T</a:t>
            </a:r>
            <a:r>
              <a:rPr lang="sl-SI" sz="2400" b="1" dirty="0" smtClean="0">
                <a:latin typeface="Calibri" pitchFamily="34" charset="0"/>
              </a:rPr>
              <a:t>hey cause damage to the SPD device</a:t>
            </a:r>
            <a:r>
              <a:rPr lang="en-US" sz="2400" b="1" dirty="0" smtClean="0">
                <a:latin typeface="Calibri" pitchFamily="34" charset="0"/>
              </a:rPr>
              <a:t> 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5" name="Picture 9" descr="krivulja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560" y="3962400"/>
            <a:ext cx="426524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l-SI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Causes of Surges / Transients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0" y="1112912"/>
            <a:ext cx="6553200" cy="49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Calibri" pitchFamily="34" charset="0"/>
              </a:rPr>
              <a:t>Lightning </a:t>
            </a:r>
            <a:r>
              <a:rPr lang="sl-SI" sz="2000" b="1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– </a:t>
            </a:r>
            <a:r>
              <a:rPr lang="sl-SI" sz="2000" dirty="0" smtClean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it</a:t>
            </a:r>
            <a:r>
              <a:rPr lang="sl-SI" sz="2000" i="1" dirty="0" smtClean="0">
                <a:latin typeface="Calibri" pitchFamily="34" charset="0"/>
              </a:rPr>
              <a:t> is </a:t>
            </a:r>
            <a:r>
              <a:rPr lang="sl-SI" sz="2000" i="1" dirty="0" err="1" smtClean="0">
                <a:latin typeface="Calibri" pitchFamily="34" charset="0"/>
              </a:rPr>
              <a:t>powerful</a:t>
            </a:r>
            <a:r>
              <a:rPr lang="sl-SI" sz="2000" i="1" dirty="0" smtClean="0">
                <a:latin typeface="Calibri" pitchFamily="34" charset="0"/>
              </a:rPr>
              <a:t>,</a:t>
            </a:r>
            <a:r>
              <a:rPr lang="en-US" sz="2000" i="1" dirty="0" smtClean="0">
                <a:latin typeface="Calibri" pitchFamily="34" charset="0"/>
              </a:rPr>
              <a:t> but seldom</a:t>
            </a:r>
          </a:p>
          <a:p>
            <a:pPr>
              <a:buFont typeface="Arial" charset="0"/>
              <a:buNone/>
              <a:defRPr/>
            </a:pPr>
            <a:endParaRPr lang="en-US" sz="20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Calibri" pitchFamily="34" charset="0"/>
              </a:rPr>
              <a:t>Power Switching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sl-SI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– </a:t>
            </a:r>
            <a:r>
              <a:rPr lang="sl-SI" sz="2000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B</a:t>
            </a:r>
            <a:r>
              <a:rPr lang="sl-SI" sz="2000" i="1" dirty="0" smtClean="0">
                <a:latin typeface="Calibri" pitchFamily="34" charset="0"/>
              </a:rPr>
              <a:t>ecoming</a:t>
            </a:r>
            <a:r>
              <a:rPr lang="en-US" sz="2000" i="1" dirty="0" smtClean="0">
                <a:latin typeface="Calibri" pitchFamily="34" charset="0"/>
              </a:rPr>
              <a:t> more and more</a:t>
            </a:r>
            <a:r>
              <a:rPr lang="sl-SI" sz="2000" i="1" dirty="0" smtClean="0">
                <a:latin typeface="Calibri" pitchFamily="34" charset="0"/>
              </a:rPr>
              <a:t> </a:t>
            </a:r>
            <a:r>
              <a:rPr lang="sl-SI" sz="2000" i="1" dirty="0" err="1" smtClean="0">
                <a:latin typeface="Calibri" pitchFamily="34" charset="0"/>
              </a:rPr>
              <a:t>frequent</a:t>
            </a:r>
            <a:endParaRPr lang="sl-SI" sz="2000" i="1" dirty="0" smtClean="0">
              <a:latin typeface="Calibri" pitchFamily="34" charset="0"/>
            </a:endParaRPr>
          </a:p>
          <a:p>
            <a:pPr marL="1257300" lvl="7" indent="-342900" eaLnBrk="0" hangingPunct="0">
              <a:buFont typeface="Wingdings" pitchFamily="2" charset="2"/>
              <a:buChar char="ü"/>
              <a:defRPr/>
            </a:pPr>
            <a:r>
              <a:rPr lang="en-US" b="1" dirty="0" smtClean="0">
                <a:latin typeface="Calibri" pitchFamily="34" charset="0"/>
              </a:rPr>
              <a:t>Load Switching </a:t>
            </a:r>
            <a:r>
              <a:rPr lang="en-US" dirty="0" smtClean="0">
                <a:latin typeface="Calibri" pitchFamily="34" charset="0"/>
              </a:rPr>
              <a:t>– </a:t>
            </a:r>
            <a:r>
              <a:rPr lang="en-US" dirty="0" err="1" smtClean="0">
                <a:latin typeface="Calibri" pitchFamily="34" charset="0"/>
              </a:rPr>
              <a:t>Util</a:t>
            </a:r>
            <a:r>
              <a:rPr lang="sl-SI" dirty="0" smtClean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it</a:t>
            </a:r>
            <a:r>
              <a:rPr lang="sl-SI" dirty="0" err="1" smtClean="0">
                <a:latin typeface="Calibri" pitchFamily="34" charset="0"/>
              </a:rPr>
              <a:t>ie</a:t>
            </a:r>
            <a:r>
              <a:rPr lang="en-US" dirty="0" smtClean="0">
                <a:latin typeface="Calibri" pitchFamily="34" charset="0"/>
              </a:rPr>
              <a:t>s &amp; customer</a:t>
            </a:r>
            <a:endParaRPr lang="sl-SI" dirty="0" smtClean="0">
              <a:latin typeface="Calibri" pitchFamily="34" charset="0"/>
            </a:endParaRPr>
          </a:p>
          <a:p>
            <a:pPr marL="1257300" lvl="7" indent="-342900" eaLnBrk="0" hangingPunct="0">
              <a:buNone/>
              <a:defRPr/>
            </a:pPr>
            <a:r>
              <a:rPr lang="sl-SI" sz="1800" i="1" dirty="0" smtClean="0">
                <a:latin typeface="Calibri" pitchFamily="34" charset="0"/>
              </a:rPr>
              <a:t>      </a:t>
            </a:r>
            <a:r>
              <a:rPr lang="en-US" sz="1800" i="1" dirty="0" smtClean="0">
                <a:latin typeface="Calibri" pitchFamily="34" charset="0"/>
              </a:rPr>
              <a:t>(</a:t>
            </a:r>
            <a:r>
              <a:rPr lang="en-US" sz="18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</a:rPr>
              <a:t>motors, large </a:t>
            </a:r>
            <a:r>
              <a:rPr lang="en-US" sz="1800" i="1" dirty="0" smtClean="0">
                <a:latin typeface="Calibri" pitchFamily="34" charset="0"/>
              </a:rPr>
              <a:t>loads, faults, fuse operation)</a:t>
            </a:r>
            <a:endParaRPr lang="sl-SI" sz="1800" dirty="0" smtClean="0">
              <a:latin typeface="Calibri" pitchFamily="34" charset="0"/>
            </a:endParaRPr>
          </a:p>
          <a:p>
            <a:pPr marL="1257300" lvl="7" indent="-342900" eaLnBrk="0" hangingPunct="0">
              <a:buFont typeface="Wingdings" pitchFamily="2" charset="2"/>
              <a:buChar char="ü"/>
              <a:defRPr/>
            </a:pPr>
            <a:r>
              <a:rPr lang="en-US" b="1" dirty="0" smtClean="0">
                <a:latin typeface="Calibri" pitchFamily="34" charset="0"/>
              </a:rPr>
              <a:t>Source Switching</a:t>
            </a:r>
            <a:endParaRPr lang="sl-SI" b="1" dirty="0" smtClean="0">
              <a:latin typeface="Calibri" pitchFamily="34" charset="0"/>
            </a:endParaRPr>
          </a:p>
          <a:p>
            <a:pPr marL="1257300" lvl="7" indent="-342900" eaLnBrk="0" hangingPunct="0">
              <a:buNone/>
              <a:defRPr/>
            </a:pPr>
            <a:r>
              <a:rPr lang="sl-SI" sz="1800" i="1" dirty="0" smtClean="0">
                <a:latin typeface="Calibri" pitchFamily="34" charset="0"/>
              </a:rPr>
              <a:t>      </a:t>
            </a:r>
            <a:r>
              <a:rPr lang="en-US" sz="1800" i="1" dirty="0" smtClean="0">
                <a:latin typeface="Calibri" pitchFamily="34" charset="0"/>
              </a:rPr>
              <a:t>(smart grid, </a:t>
            </a:r>
            <a:r>
              <a:rPr lang="en-US" sz="1800" i="1" dirty="0" err="1" smtClean="0">
                <a:latin typeface="Calibri" pitchFamily="34" charset="0"/>
              </a:rPr>
              <a:t>Gensets</a:t>
            </a:r>
            <a:r>
              <a:rPr lang="en-US" sz="1800" i="1" dirty="0" smtClean="0">
                <a:latin typeface="Calibri" pitchFamily="34" charset="0"/>
              </a:rPr>
              <a:t>, PV, WT)</a:t>
            </a:r>
            <a:endParaRPr lang="sl-SI" sz="1800" b="1" dirty="0" smtClean="0">
              <a:latin typeface="Calibri" pitchFamily="34" charset="0"/>
            </a:endParaRPr>
          </a:p>
          <a:p>
            <a:pPr marL="685800" lvl="1">
              <a:buNone/>
              <a:defRPr/>
            </a:pPr>
            <a:endParaRPr lang="sl-SI" sz="1800" i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</a:rPr>
              <a:t>Electrostatic</a:t>
            </a:r>
            <a:r>
              <a:rPr lang="sl-SI" sz="2000" b="1" dirty="0" smtClean="0">
                <a:latin typeface="Calibri" pitchFamily="34" charset="0"/>
              </a:rPr>
              <a:t>s  </a:t>
            </a:r>
            <a:r>
              <a:rPr lang="en-US" sz="2000" dirty="0" smtClean="0">
                <a:latin typeface="Calibri" pitchFamily="34" charset="0"/>
              </a:rPr>
              <a:t>– </a:t>
            </a:r>
            <a:r>
              <a:rPr lang="en-US" sz="2000" i="1" dirty="0" smtClean="0">
                <a:latin typeface="Calibri" pitchFamily="34" charset="0"/>
              </a:rPr>
              <a:t> P</a:t>
            </a:r>
            <a:r>
              <a:rPr lang="sl-SI" sz="2000" i="1" dirty="0" smtClean="0">
                <a:latin typeface="Calibri" pitchFamily="34" charset="0"/>
              </a:rPr>
              <a:t>ulses with </a:t>
            </a:r>
            <a:r>
              <a:rPr lang="en-US" sz="2000" i="1" dirty="0" smtClean="0">
                <a:latin typeface="Calibri" pitchFamily="34" charset="0"/>
              </a:rPr>
              <a:t>narrow and </a:t>
            </a:r>
            <a:r>
              <a:rPr lang="sl-SI" sz="2000" i="1" dirty="0" err="1" smtClean="0">
                <a:latin typeface="Calibri" pitchFamily="34" charset="0"/>
              </a:rPr>
              <a:t>high</a:t>
            </a:r>
            <a:r>
              <a:rPr lang="en-US" sz="2000" i="1" dirty="0" smtClean="0">
                <a:latin typeface="Calibri" pitchFamily="34" charset="0"/>
              </a:rPr>
              <a:t> amplitudes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Calibri" pitchFamily="34" charset="0"/>
              </a:rPr>
              <a:t>Internally generated ≈ 7</a:t>
            </a:r>
            <a:r>
              <a:rPr lang="sl-SI" sz="2000" b="1" dirty="0" smtClean="0">
                <a:latin typeface="Calibri" pitchFamily="34" charset="0"/>
              </a:rPr>
              <a:t>5</a:t>
            </a:r>
            <a:r>
              <a:rPr lang="en-US" sz="2000" b="1" dirty="0" smtClean="0">
                <a:latin typeface="Calibri" pitchFamily="34" charset="0"/>
              </a:rPr>
              <a:t> %</a:t>
            </a:r>
            <a:r>
              <a:rPr lang="en-US" sz="2000" dirty="0" smtClean="0">
                <a:latin typeface="Calibri" pitchFamily="34" charset="0"/>
              </a:rPr>
              <a:t>, External</a:t>
            </a:r>
            <a:r>
              <a:rPr lang="sl-SI" sz="2000" dirty="0" smtClean="0">
                <a:latin typeface="Calibri" pitchFamily="34" charset="0"/>
              </a:rPr>
              <a:t>y</a:t>
            </a:r>
            <a:r>
              <a:rPr lang="en-US" sz="2000" dirty="0" smtClean="0">
                <a:latin typeface="Calibri" pitchFamily="34" charset="0"/>
              </a:rPr>
              <a:t> generated ≈ </a:t>
            </a:r>
            <a:r>
              <a:rPr lang="sl-SI" sz="2000" dirty="0" smtClean="0">
                <a:latin typeface="Calibri" pitchFamily="34" charset="0"/>
              </a:rPr>
              <a:t>25</a:t>
            </a:r>
            <a:r>
              <a:rPr lang="en-US" sz="2000" dirty="0" smtClean="0">
                <a:latin typeface="Calibri" pitchFamily="34" charset="0"/>
              </a:rPr>
              <a:t> %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6" name="Picture 5" descr="causes-of-surg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914400"/>
            <a:ext cx="2186549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5A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Causes of TOVs</a:t>
            </a:r>
            <a:endParaRPr lang="en-US" dirty="0"/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152400" y="1143000"/>
            <a:ext cx="8610600" cy="472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present in the power supply networks due to different reasons: </a:t>
            </a: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faults between high-voltage systems and earth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faults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 the low-voltage distribution supply system, </a:t>
            </a: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capacitor switching and motor stopping and starting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insulation faults or loss of a supply conductor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short circuit between line conductor and neutral conductor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duration (up to 5s according the standard)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main reason for SPD damage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505" y="1896070"/>
            <a:ext cx="729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5400" b="1" dirty="0" smtClean="0">
                <a:ln w="18000">
                  <a:solidFill>
                    <a:srgbClr val="F88C16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</a:t>
            </a:r>
            <a:r>
              <a:rPr lang="sl-SI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TCG </a:t>
            </a:r>
            <a:r>
              <a:rPr lang="sl-SI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US" sz="5400" dirty="0"/>
          </a:p>
        </p:txBody>
      </p:sp>
      <p:pic>
        <p:nvPicPr>
          <p:cNvPr id="2050" name="Picture 2" descr="Image result for Iskra Safetech TCG S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1" y="3124199"/>
            <a:ext cx="28956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ln w="18000">
                  <a:solidFill>
                    <a:srgbClr val="F88C16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SAFE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 Technology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24" y="990600"/>
            <a:ext cx="6874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u="sng" dirty="0" smtClean="0">
                <a:latin typeface="Calibri" pitchFamily="34" charset="0"/>
              </a:rPr>
              <a:t>KEY ADVANTAGES OF SAFETEC TECHNOLOGY</a:t>
            </a:r>
            <a:r>
              <a:rPr lang="en-US" sz="2800" b="1" u="sng" dirty="0" smtClean="0">
                <a:latin typeface="Calibri" pitchFamily="34" charset="0"/>
              </a:rPr>
              <a:t>:</a:t>
            </a:r>
            <a:endParaRPr lang="sl-SI" sz="2800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7096" y="1802085"/>
            <a:ext cx="8136904" cy="40653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CONTROLLED DISCONNECTON - 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 RELIABILITY!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ARC PREVENTION SOLUTION –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RISK OF FIRE IN PV!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TOV IMMUNITY –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LONGER LIFE OF SPD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BACKUP FUSE NEEDED –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LOWER COST!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„LEAKAGE CURRENT FREE“ OPTION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OVERLOAD FUNCTION -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SAFER PRODUCT!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4" descr="ikone-6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834523"/>
            <a:ext cx="781167" cy="372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Components of SPDs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pd-compon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8623"/>
            <a:ext cx="8864275" cy="403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Working Concept of SAFETEC Technology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157312"/>
            <a:ext cx="2952328" cy="4557688"/>
          </a:xfrm>
          <a:prstGeom prst="rect">
            <a:avLst/>
          </a:prstGeom>
          <a:solidFill>
            <a:srgbClr val="D5D8E1">
              <a:alpha val="6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alibri" pitchFamily="34" charset="0"/>
              </a:rPr>
              <a:t>IN CASE OF LONG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alibri" pitchFamily="34" charset="0"/>
              </a:rPr>
              <a:t>    DURATION OVERVOLTAGES</a:t>
            </a:r>
            <a:endParaRPr lang="sl-SI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1157312"/>
            <a:ext cx="2736304" cy="4557688"/>
          </a:xfrm>
          <a:prstGeom prst="rect">
            <a:avLst/>
          </a:prstGeom>
          <a:solidFill>
            <a:srgbClr val="D5D8E1">
              <a:alpha val="6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409733" y="1157312"/>
            <a:ext cx="2376264" cy="4557688"/>
          </a:xfrm>
          <a:prstGeom prst="rect">
            <a:avLst/>
          </a:prstGeom>
          <a:solidFill>
            <a:srgbClr val="D5D8E1">
              <a:alpha val="6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13" descr="skica-2-iskr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109" y="1905000"/>
            <a:ext cx="2286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52738" y="6254750"/>
            <a:ext cx="500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>
                <a:latin typeface="Arial Narrow" pitchFamily="34" charset="0"/>
              </a:rPr>
              <a:t>MOV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81425" y="626903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100" b="1">
                <a:latin typeface="Arial Narrow" pitchFamily="34" charset="0"/>
              </a:rPr>
              <a:t>GDT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38800" y="613886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000" b="1">
                <a:latin typeface="Arial Narrow" pitchFamily="34" charset="0"/>
              </a:rPr>
              <a:t>THERMAL</a:t>
            </a:r>
          </a:p>
          <a:p>
            <a:r>
              <a:rPr lang="sl-SI" sz="1000" b="1">
                <a:latin typeface="Arial Narrow" pitchFamily="34" charset="0"/>
              </a:rPr>
              <a:t>DISCONNECTOR</a:t>
            </a:r>
          </a:p>
        </p:txBody>
      </p:sp>
      <p:pic>
        <p:nvPicPr>
          <p:cNvPr id="11" name="Picture 22" descr="THERMAL-DISCONECT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63" y="6096000"/>
            <a:ext cx="7461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MO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6384" y="6156325"/>
            <a:ext cx="2692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38675" y="6138863"/>
            <a:ext cx="785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000" b="1" dirty="0" smtClean="0">
                <a:solidFill>
                  <a:schemeClr val="accent4"/>
                </a:solidFill>
                <a:latin typeface="Arial Narrow" pitchFamily="34" charset="0"/>
              </a:rPr>
              <a:t>CURRENT LIMITER</a:t>
            </a:r>
            <a:endParaRPr lang="sl-SI" sz="1000" b="1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pic>
        <p:nvPicPr>
          <p:cNvPr id="14" name="Picture 25" descr="PT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3738" y="6108700"/>
            <a:ext cx="144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GD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4563" y="6138863"/>
            <a:ext cx="3254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282080" y="1143000"/>
            <a:ext cx="1823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l-SI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sl-SI" b="1" dirty="0" smtClean="0">
                <a:latin typeface="Calibri" pitchFamily="34" charset="0"/>
              </a:rPr>
              <a:t>TWO POSSIBLE </a:t>
            </a:r>
          </a:p>
          <a:p>
            <a:pPr algn="ctr"/>
            <a:r>
              <a:rPr lang="sl-SI" b="1" dirty="0" smtClean="0">
                <a:latin typeface="Calibri" pitchFamily="34" charset="0"/>
              </a:rPr>
              <a:t>REACTIONS</a:t>
            </a:r>
            <a:endParaRPr lang="sl-SI" b="1" dirty="0">
              <a:latin typeface="Calibri" pitchFamily="34" charset="0"/>
            </a:endParaRPr>
          </a:p>
        </p:txBody>
      </p:sp>
      <p:pic>
        <p:nvPicPr>
          <p:cNvPr id="17" name="Picture 10" descr="skica-1-iskr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905000"/>
            <a:ext cx="1500848" cy="358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57200" y="1230868"/>
            <a:ext cx="2231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 dirty="0" smtClean="0">
                <a:latin typeface="Calibri" pitchFamily="34" charset="0"/>
              </a:rPr>
              <a:t>NORMAL </a:t>
            </a:r>
            <a:r>
              <a:rPr lang="sl-SI" b="1" dirty="0">
                <a:latin typeface="Calibri" pitchFamily="34" charset="0"/>
              </a:rPr>
              <a:t>CONDITION</a:t>
            </a:r>
          </a:p>
        </p:txBody>
      </p:sp>
      <p:pic>
        <p:nvPicPr>
          <p:cNvPr id="19" name="Picture 27" descr="skica-3-iskra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5633" y="1905000"/>
            <a:ext cx="221396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501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Pyramid Automation Prosperity Through Technology </vt:lpstr>
      <vt:lpstr>Risk Overview</vt:lpstr>
      <vt:lpstr>Overvoltage Types</vt:lpstr>
      <vt:lpstr>Causes of Surges / Transients</vt:lpstr>
      <vt:lpstr>Causes of TOVs</vt:lpstr>
      <vt:lpstr>PowerPoint Presentation</vt:lpstr>
      <vt:lpstr>SAFETEC Technology</vt:lpstr>
      <vt:lpstr>Components of SPDs</vt:lpstr>
      <vt:lpstr>Working Concept of SAFETEC Technology</vt:lpstr>
      <vt:lpstr>Other Brands Technology</vt:lpstr>
      <vt:lpstr>TC TECHNOLOGY ACTIVATION</vt:lpstr>
      <vt:lpstr>Surge protection according to IEC standards</vt:lpstr>
      <vt:lpstr>EFFECTIVE OVERVOLTAGE PROTECTION</vt:lpstr>
      <vt:lpstr>Benefits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 Electrical</dc:creator>
  <cp:lastModifiedBy>Aamir</cp:lastModifiedBy>
  <cp:revision>443</cp:revision>
  <dcterms:created xsi:type="dcterms:W3CDTF">2006-08-16T00:00:00Z</dcterms:created>
  <dcterms:modified xsi:type="dcterms:W3CDTF">2018-11-06T09:51:01Z</dcterms:modified>
</cp:coreProperties>
</file>